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38a13c766cf.png>
</file>

<file path=ppt/media/file38a1727f955.png>
</file>

<file path=ppt/media/file38a1b38bbae.png>
</file>

<file path=ppt/media/file38a1d7aa3c.png>
</file>

<file path=ppt/media/file38a1fcfc61d.png>
</file>

<file path=ppt/media/file38a26fee52d.png>
</file>

<file path=ppt/media/file38a283ec556.png>
</file>

<file path=ppt/media/file38a2878015b.png>
</file>

<file path=ppt/media/file38a29a9aa78.png>
</file>

<file path=ppt/media/file38a2b9f18c9.png>
</file>

<file path=ppt/media/file38a2f239b1f.png>
</file>

<file path=ppt/media/file38a2fa6b634.png>
</file>

<file path=ppt/media/file38a310da5be.png>
</file>

<file path=ppt/media/file38a36f5e664.png>
</file>

<file path=ppt/media/file38a38ade1fd.png>
</file>

<file path=ppt/media/file38a41624753.png>
</file>

<file path=ppt/media/file38a41f6c1a6.png>
</file>

<file path=ppt/media/file38a42bf84ab.png>
</file>

<file path=ppt/media/file38a49e8cb6c.png>
</file>

<file path=ppt/media/file38a4a9d2866.png>
</file>

<file path=ppt/media/file38a5283455c.png>
</file>

<file path=ppt/media/file38a5a144a7e.png>
</file>

<file path=ppt/media/file38a5d5a85b1.png>
</file>

<file path=ppt/media/file38a5ea1121e.png>
</file>

<file path=ppt/media/file38a61ff5758.png>
</file>

<file path=ppt/media/file38a6a04285c.png>
</file>

<file path=ppt/media/file38a6a26c465.png>
</file>

<file path=ppt/media/file38a75e94a15.png>
</file>

<file path=ppt/media/file38a76fc761a.png>
</file>

<file path=ppt/media/file38a82eaa2e.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8a4162475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38a1b38bbae.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38a29a9aa7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38a41f6c1a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38a2f239b1f.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38a4a9d286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file38a13c766cf.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8a82eaa2e.png"/><Relationship Id="rId3" Type="http://schemas.openxmlformats.org/officeDocument/2006/relationships/image" Target="../media/file38a2fa6b63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8a6a04285c.png"/><Relationship Id="rId3" Type="http://schemas.openxmlformats.org/officeDocument/2006/relationships/image" Target="../media/file38a36f5e66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8a49e8cb6c.png"/><Relationship Id="rId3" Type="http://schemas.openxmlformats.org/officeDocument/2006/relationships/image" Target="../media/file38a5283455c.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8a283ec556.png"/><Relationship Id="rId3" Type="http://schemas.openxmlformats.org/officeDocument/2006/relationships/image" Target="../media/file38a310da5be.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8a76fc761a.png"/><Relationship Id="rId3" Type="http://schemas.openxmlformats.org/officeDocument/2006/relationships/image" Target="../media/file38a38ade1fd.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8a1fcfc61d.png"/><Relationship Id="rId3" Type="http://schemas.openxmlformats.org/officeDocument/2006/relationships/image" Target="../media/file38a1d7aa3c.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8a75e94a15.png"/><Relationship Id="rId3" Type="http://schemas.openxmlformats.org/officeDocument/2006/relationships/image" Target="../media/file38a26fee52d.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8a2878015b.png"/><Relationship Id="rId3" Type="http://schemas.openxmlformats.org/officeDocument/2006/relationships/image" Target="../media/file38a5ea1121e.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8a5d5a85b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8a61ff575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8a42bf84ab.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8a2b9f18c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8a5a144a7e.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8a6a26c46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8a1727f95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22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22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lowest 10% of local authorities.</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8,494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983.1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1,301,559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2,312.4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119,931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1,306.4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22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22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17 November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1,057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141,577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16,638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181.2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22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22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839.8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776.9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947.7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1,380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1,227.7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1,441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1,002.1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1,699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1,125.0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937.9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8,494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983.1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119,931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1,306.4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1,301,559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2,312.4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22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22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17 November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122.5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132.9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208th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1,057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141,577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16,638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181.2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10"/>
          <p:cNvPicPr>
            <a:picLocks noGrp="1"/>
          </p:cNvPicPr>
          <p:nvPr>
            <p:ph type="pic" sz="quarter" idx="24"/>
          </p:nvPr>
        </p:nvPicPr>
        <p:blipFill>
          <a:blip cstate="print" r:embed="rId2"/>
          <a:stretch>
            <a:fillRect/>
          </a:stretch>
        </p:blipFill>
        <p:spPr>
          <a:xfrm>
            <a:off x="23190" y="528753"/>
            <a:ext cx="7569200" cy="6272213"/>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22 November 2020</a:t>
            </a:r>
          </a:p>
        </p:txBody>
      </p:sp>
      <p:sp xmlns:a="http://schemas.openxmlformats.org/drawingml/2006/main" xmlns:r="http://schemas.openxmlformats.org/officeDocument/2006/relationships" xmlns:p="http://schemas.openxmlformats.org/presentationml/2006/main">
        <p:nvSpPr>
          <p:cNvPr id="4" name="Text Placeholder 20"/>
          <p:cNvSpPr>
            <a:spLocks noGrp="1"/>
          </p:cNvSpPr>
          <p:nvPr>
            <p:ph type="body" sz="quarter" idx="27"/>
          </p:nvPr>
        </p:nvSpPr>
        <p:spPr>
          <a:xfrm>
            <a:off x="7856538" y="1923272"/>
            <a:ext cx="4022725" cy="3005137"/>
          </a:xfrm>
        </p:spPr>
        <p:txBody>
          <a:bodyPr/>
          <a:lstStyle/>
          <a:p>
            <a:r>
              <a:rPr/>
              <a:t>This data is based on potential COVID-19 symptoms reported by members of the public to NHS Pathways through NHS 111 or 999 and 111 online.
It provides a view of service contacts and an early view of people concerned about their symptoms. It is not based on any outcomes of tests for COVID-19.
This is also not a count of people as a user can repeat the triage process several times.
In 111 online, any user that starts the COVID-19 assessment service is indicating that the may have symptoms of coronavirus.</a:t>
            </a:r>
          </a:p>
        </p:txBody>
      </p:sp>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7856538" y="5972175"/>
            <a:ext cx="2846387" cy="222250"/>
          </a:xfrm>
        </p:spPr>
        <p:txBody>
          <a:bodyPr/>
          <a:lstStyle/>
          <a:p>
            <a:r>
              <a:rPr/>
              <a:t>Source: NHS Digital</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 xmlns:a="http://schemas.openxmlformats.org/drawingml/2006/main" xmlns:r="http://schemas.openxmlformats.org/officeDocument/2006/relationships" xmlns:p="http://schemas.openxmlformats.org/presentationml/2006/main">
        <p:nvSpPr>
          <p:cNvPr id="7" name="Text Placeholder 13"/>
          <p:cNvSpPr>
            <a:spLocks noGrp="1"/>
          </p:cNvSpPr>
          <p:nvPr>
            <p:ph type="body" sz="quarter" idx="25"/>
          </p:nvPr>
        </p:nvSpPr>
        <p:spPr>
          <a:xfrm>
            <a:off x="7856538" y="684213"/>
            <a:ext cx="4022725" cy="962025"/>
          </a:xfrm>
        </p:spPr>
        <p:txBody>
          <a:bodyPr/>
          <a:lstStyle/>
          <a:p>
            <a:r>
              <a:rPr/>
              <a:t>In the last 24 hours there were 78 triages made. This is an decrease of 18 triages compared to the previous day (96 triages).</a:t>
            </a:r>
          </a:p>
        </p:txBody>
      </p:sp>
      <p:sp xmlns:a="http://schemas.openxmlformats.org/drawingml/2006/main" xmlns:r="http://schemas.openxmlformats.org/officeDocument/2006/relationships" xmlns:p="http://schemas.openxmlformats.org/presentationml/2006/main">
        <p:nvSpPr>
          <p:cNvPr id="8" name="Text Placeholder 17"/>
          <p:cNvSpPr>
            <a:spLocks noGrp="1"/>
          </p:cNvSpPr>
          <p:nvPr>
            <p:ph type="body" sz="quarter" idx="26"/>
          </p:nvPr>
        </p:nvSpPr>
        <p:spPr>
          <a:xfrm>
            <a:off x="4426960" y="1315259"/>
            <a:ext cx="2727325" cy="1216025"/>
          </a:xfrm>
        </p:spPr>
        <p:txBody>
          <a:bodyPr/>
          <a:lstStyle/>
          <a:p>
            <a:r>
              <a:rPr/>
              <a:t>In the seven days leading to 19 November there were 684 triages to NHS Pathways for COVID-19, this is an average of 98 each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22 November 2020</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22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2020-11-22T17:03:55Z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